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 id="260" r:id="rId7"/>
    <p:sldId id="281" r:id="rId8"/>
    <p:sldId id="262" r:id="rId9"/>
    <p:sldId id="280" r:id="rId10"/>
    <p:sldId id="270" r:id="rId11"/>
    <p:sldId id="263" r:id="rId12"/>
    <p:sldId id="269" r:id="rId13"/>
    <p:sldId id="276" r:id="rId14"/>
    <p:sldId id="275" r:id="rId15"/>
    <p:sldId id="264" r:id="rId16"/>
    <p:sldId id="265" r:id="rId17"/>
    <p:sldId id="266" r:id="rId18"/>
    <p:sldId id="267" r:id="rId19"/>
    <p:sldId id="268" r:id="rId20"/>
    <p:sldId id="271" r:id="rId21"/>
    <p:sldId id="273" r:id="rId22"/>
    <p:sldId id="279" r:id="rId23"/>
    <p:sldId id="278" r:id="rId24"/>
    <p:sldId id="277" r:id="rId25"/>
    <p:sldId id="274"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68" d="100"/>
          <a:sy n="68" d="100"/>
        </p:scale>
        <p:origin x="-159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216C5678-EE20-4FA5-88E2-6E0BD67A2E26}" type="datetime1">
              <a:rPr lang="en-US" smtClean="0"/>
              <a:t>9/18/17</a:t>
            </a:fld>
            <a:endParaRPr lang="en-US" dirty="0"/>
          </a:p>
        </p:txBody>
      </p:sp>
      <p:sp>
        <p:nvSpPr>
          <p:cNvPr id="8" name="Slide Number Placeholder 7"/>
          <p:cNvSpPr>
            <a:spLocks noGrp="1"/>
          </p:cNvSpPr>
          <p:nvPr>
            <p:ph type="sldNum" sz="quarter" idx="11"/>
          </p:nvPr>
        </p:nvSpPr>
        <p:spPr/>
        <p:txBody>
          <a:bodyPr/>
          <a:lstStyle/>
          <a:p>
            <a:fld id="{BA9B540C-44DA-4F69-89C9-7C84606640D3}" type="slidenum">
              <a:rPr lang="en-US" smtClean="0"/>
              <a:pPr/>
              <a:t>‹#›</a:t>
            </a:fld>
            <a:endParaRPr lang="en-US" dirty="0"/>
          </a:p>
        </p:txBody>
      </p:sp>
      <p:sp>
        <p:nvSpPr>
          <p:cNvPr id="9" name="Footer Placeholder 8"/>
          <p:cNvSpPr>
            <a:spLocks noGrp="1"/>
          </p:cNvSpPr>
          <p:nvPr>
            <p:ph type="ftr" sz="quarter" idx="12"/>
          </p:nvPr>
        </p:nvSpPr>
        <p:spPr/>
        <p:txBody>
          <a:bodyPr/>
          <a:lstStyle/>
          <a:p>
            <a:r>
              <a:rPr lang="en-US" smtClean="0"/>
              <a:t>Footer Text</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051B39-B140-43FE-96DB-472A2B59CE7C}" type="datetime1">
              <a:rPr lang="en-US" smtClean="0"/>
              <a:t>9/18/17</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A600BB2-27C5-458B-ABCE-839C88CF47CE}" type="datetime1">
              <a:rPr lang="en-US" smtClean="0"/>
              <a:t>9/18/17</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B11D738E-8962-435F-8C43-147B8DD7E819}" type="datetime1">
              <a:rPr lang="en-US" smtClean="0"/>
              <a:t>9/18/17</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9CAEA93-55E7-4DA9-90C2-089A26EEFEC4}" type="datetime1">
              <a:rPr lang="en-US" smtClean="0"/>
              <a:t>9/18/17</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E34CF3C7-6809-4F39-BD67-A75817BDDE0A}" type="datetime1">
              <a:rPr lang="en-US" smtClean="0"/>
              <a:t>9/18/17</a:t>
            </a:fld>
            <a:endParaRPr lang="en-US"/>
          </a:p>
        </p:txBody>
      </p:sp>
      <p:sp>
        <p:nvSpPr>
          <p:cNvPr id="6" name="Footer Placeholder 5"/>
          <p:cNvSpPr>
            <a:spLocks noGrp="1"/>
          </p:cNvSpPr>
          <p:nvPr>
            <p:ph type="ftr" sz="quarter" idx="11"/>
          </p:nvPr>
        </p:nvSpPr>
        <p:spPr/>
        <p:txBody>
          <a:bodyPr/>
          <a:lstStyle/>
          <a:p>
            <a:r>
              <a:rPr lang="en-US" smtClean="0"/>
              <a:t>Footer Text</a:t>
            </a:r>
            <a:endParaRPr lang="en-US"/>
          </a:p>
        </p:txBody>
      </p:sp>
      <p:sp>
        <p:nvSpPr>
          <p:cNvPr id="7" name="Slide Number Placeholder 6"/>
          <p:cNvSpPr>
            <a:spLocks noGrp="1"/>
          </p:cNvSpPr>
          <p:nvPr>
            <p:ph type="sldNum" sz="quarter" idx="12"/>
          </p:nvPr>
        </p:nvSpPr>
        <p:spPr/>
        <p:txBody>
          <a:bodyPr/>
          <a:lstStyle/>
          <a:p>
            <a:fld id="{BA9B540C-44DA-4F69-89C9-7C84606640D3}" type="slidenum">
              <a:rPr lang="en-US" smtClean="0"/>
              <a:pPr/>
              <a:t>‹#›</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F7EAEB24-CE78-465C-A726-91D0868FA48F}" type="datetime1">
              <a:rPr lang="en-US" smtClean="0"/>
              <a:t>9/18/17</a:t>
            </a:fld>
            <a:endParaRPr lang="en-US"/>
          </a:p>
        </p:txBody>
      </p:sp>
      <p:sp>
        <p:nvSpPr>
          <p:cNvPr id="8" name="Footer Placeholder 7"/>
          <p:cNvSpPr>
            <a:spLocks noGrp="1"/>
          </p:cNvSpPr>
          <p:nvPr>
            <p:ph type="ftr" sz="quarter" idx="11"/>
          </p:nvPr>
        </p:nvSpPr>
        <p:spPr/>
        <p:txBody>
          <a:bodyPr/>
          <a:lstStyle/>
          <a:p>
            <a:r>
              <a:rPr lang="en-US" smtClean="0"/>
              <a:t>Footer Text</a:t>
            </a:r>
            <a:endParaRPr lang="en-US"/>
          </a:p>
        </p:txBody>
      </p:sp>
      <p:sp>
        <p:nvSpPr>
          <p:cNvPr id="9" name="Slide Number Placeholder 8"/>
          <p:cNvSpPr>
            <a:spLocks noGrp="1"/>
          </p:cNvSpPr>
          <p:nvPr>
            <p:ph type="sldNum" sz="quarter" idx="12"/>
          </p:nvPr>
        </p:nvSpPr>
        <p:spPr/>
        <p:txBody>
          <a:bodyPr/>
          <a:lstStyle/>
          <a:p>
            <a:fld id="{BA9B540C-44DA-4F69-89C9-7C84606640D3}" type="slidenum">
              <a:rPr lang="en-US" smtClean="0"/>
              <a:pPr/>
              <a:t>‹#›</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0BAADF0-1749-4E8B-9691-B44A5F8C0895}" type="datetime1">
              <a:rPr lang="en-US" smtClean="0"/>
              <a:t>9/18/17</a:t>
            </a:fld>
            <a:endParaRPr lang="en-US"/>
          </a:p>
        </p:txBody>
      </p:sp>
      <p:sp>
        <p:nvSpPr>
          <p:cNvPr id="4" name="Footer Placeholder 3"/>
          <p:cNvSpPr>
            <a:spLocks noGrp="1"/>
          </p:cNvSpPr>
          <p:nvPr>
            <p:ph type="ftr" sz="quarter" idx="11"/>
          </p:nvPr>
        </p:nvSpPr>
        <p:spPr/>
        <p:txBody>
          <a:bodyPr/>
          <a:lstStyle/>
          <a:p>
            <a:r>
              <a:rPr lang="en-US" smtClean="0"/>
              <a:t>Footer Text</a:t>
            </a:r>
            <a:endParaRPr lang="en-US"/>
          </a:p>
        </p:txBody>
      </p:sp>
      <p:sp>
        <p:nvSpPr>
          <p:cNvPr id="5" name="Slide Number Placeholder 4"/>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AF628A-A867-4937-BBE5-207DB6F9C51A}" type="datetime1">
              <a:rPr lang="en-US" smtClean="0"/>
              <a:t>9/18/17</a:t>
            </a:fld>
            <a:endParaRPr lang="en-US"/>
          </a:p>
        </p:txBody>
      </p:sp>
      <p:sp>
        <p:nvSpPr>
          <p:cNvPr id="3" name="Footer Placeholder 2"/>
          <p:cNvSpPr>
            <a:spLocks noGrp="1"/>
          </p:cNvSpPr>
          <p:nvPr>
            <p:ph type="ftr" sz="quarter" idx="11"/>
          </p:nvPr>
        </p:nvSpPr>
        <p:spPr/>
        <p:txBody>
          <a:bodyPr/>
          <a:lstStyle/>
          <a:p>
            <a:r>
              <a:rPr lang="en-US" smtClean="0"/>
              <a:t>Footer Text</a:t>
            </a:r>
            <a:endParaRPr lang="en-US"/>
          </a:p>
        </p:txBody>
      </p:sp>
      <p:sp>
        <p:nvSpPr>
          <p:cNvPr id="4" name="Slide Number Placeholder 3"/>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18BBB94-68E6-4675-A946-F1C5994EDBD7}" type="datetime1">
              <a:rPr lang="en-US" smtClean="0"/>
              <a:t>9/18/17</a:t>
            </a:fld>
            <a:endParaRPr lang="en-US"/>
          </a:p>
        </p:txBody>
      </p:sp>
      <p:sp>
        <p:nvSpPr>
          <p:cNvPr id="6" name="Footer Placeholder 5"/>
          <p:cNvSpPr>
            <a:spLocks noGrp="1"/>
          </p:cNvSpPr>
          <p:nvPr>
            <p:ph type="ftr" sz="quarter" idx="11"/>
          </p:nvPr>
        </p:nvSpPr>
        <p:spPr/>
        <p:txBody>
          <a:bodyPr/>
          <a:lstStyle/>
          <a:p>
            <a:r>
              <a:rPr lang="en-US" smtClean="0"/>
              <a:t>Footer Text</a:t>
            </a:r>
            <a:endParaRPr lang="en-US"/>
          </a:p>
        </p:txBody>
      </p:sp>
      <p:sp>
        <p:nvSpPr>
          <p:cNvPr id="7" name="Slide Number Placeholder 6"/>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C3B8377-21E3-4835-B75D-4E2847E2750F}" type="datetime1">
              <a:rPr lang="en-US" smtClean="0"/>
              <a:t>9/18/17</a:t>
            </a:fld>
            <a:endParaRPr lang="en-US"/>
          </a:p>
        </p:txBody>
      </p:sp>
      <p:sp>
        <p:nvSpPr>
          <p:cNvPr id="6" name="Footer Placeholder 5"/>
          <p:cNvSpPr>
            <a:spLocks noGrp="1"/>
          </p:cNvSpPr>
          <p:nvPr>
            <p:ph type="ftr" sz="quarter" idx="11"/>
          </p:nvPr>
        </p:nvSpPr>
        <p:spPr/>
        <p:txBody>
          <a:bodyPr/>
          <a:lstStyle/>
          <a:p>
            <a:r>
              <a:rPr lang="en-US" smtClean="0"/>
              <a:t>Footer Text</a:t>
            </a:r>
            <a:endParaRPr lang="en-US"/>
          </a:p>
        </p:txBody>
      </p:sp>
      <p:sp>
        <p:nvSpPr>
          <p:cNvPr id="7" name="Slide Number Placeholder 6"/>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B0C4986D-6BE9-4264-908F-02DB36FD8D6C}" type="datetime1">
              <a:rPr lang="en-US" smtClean="0"/>
              <a:t>9/18/17</a:t>
            </a:fld>
            <a:endParaRPr lang="en-US" dirty="0"/>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r>
              <a:rPr lang="en-US" smtClean="0"/>
              <a:t>Footer Text</a:t>
            </a:r>
            <a:endParaRPr lang="en-US" dirty="0"/>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BA9B540C-44DA-4F69-89C9-7C84606640D3}" type="slidenum">
              <a:rPr lang="en-US" smtClean="0"/>
              <a:pPr/>
              <a:t>‹#›</a:t>
            </a:fld>
            <a:endParaRPr lang="en-US" dirty="0"/>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emf"/><Relationship Id="rId3" Type="http://schemas.openxmlformats.org/officeDocument/2006/relationships/image" Target="../media/image3.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emf"/><Relationship Id="rId4" Type="http://schemas.openxmlformats.org/officeDocument/2006/relationships/image" Target="../media/image10.emf"/><Relationship Id="rId1" Type="http://schemas.openxmlformats.org/officeDocument/2006/relationships/slideLayout" Target="../slideLayouts/slideLayout6.xml"/><Relationship Id="rId2" Type="http://schemas.openxmlformats.org/officeDocument/2006/relationships/image" Target="../media/image8.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1.emf"/><Relationship Id="rId3" Type="http://schemas.openxmlformats.org/officeDocument/2006/relationships/image" Target="../media/image12.e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1.emf"/><Relationship Id="rId3" Type="http://schemas.openxmlformats.org/officeDocument/2006/relationships/image" Target="../media/image13.e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4.e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(De)activating Populism through Emotions</a:t>
            </a:r>
            <a:endParaRPr lang="en-US" dirty="0"/>
          </a:p>
        </p:txBody>
      </p:sp>
      <p:sp>
        <p:nvSpPr>
          <p:cNvPr id="3" name="Subtitle 2"/>
          <p:cNvSpPr>
            <a:spLocks noGrp="1"/>
          </p:cNvSpPr>
          <p:nvPr>
            <p:ph type="subTitle" idx="1"/>
          </p:nvPr>
        </p:nvSpPr>
        <p:spPr/>
        <p:txBody>
          <a:bodyPr/>
          <a:lstStyle/>
          <a:p>
            <a:r>
              <a:rPr lang="en-US" b="1" dirty="0" smtClean="0"/>
              <a:t>Allison Adams, Ethan Busby, David Doyle, Joshua </a:t>
            </a:r>
            <a:r>
              <a:rPr lang="en-US" b="1" dirty="0" err="1" smtClean="0"/>
              <a:t>Gubler</a:t>
            </a:r>
            <a:r>
              <a:rPr lang="en-US" b="1" dirty="0" smtClean="0"/>
              <a:t>, Kirk Hawkins, Fred Tan, Nina </a:t>
            </a:r>
            <a:r>
              <a:rPr lang="en-US" b="1" dirty="0" err="1" smtClean="0"/>
              <a:t>Wiesehomeier</a:t>
            </a:r>
            <a:endParaRPr lang="en-US" b="1" dirty="0"/>
          </a:p>
        </p:txBody>
      </p:sp>
    </p:spTree>
    <p:extLst>
      <p:ext uri="{BB962C8B-B14F-4D97-AF65-F5344CB8AC3E}">
        <p14:creationId xmlns:p14="http://schemas.microsoft.com/office/powerpoint/2010/main" val="174413234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Populist Attitude Index</a:t>
            </a:r>
            <a:endParaRPr lang="en-US" dirty="0"/>
          </a:p>
        </p:txBody>
      </p:sp>
      <p:sp>
        <p:nvSpPr>
          <p:cNvPr id="3" name="Content Placeholder 2"/>
          <p:cNvSpPr>
            <a:spLocks noGrp="1"/>
          </p:cNvSpPr>
          <p:nvPr>
            <p:ph idx="1"/>
          </p:nvPr>
        </p:nvSpPr>
        <p:spPr/>
        <p:txBody>
          <a:bodyPr/>
          <a:lstStyle/>
          <a:p>
            <a:endParaRPr lang="en-US"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0" y="1600200"/>
            <a:ext cx="4500800" cy="3657600"/>
          </a:xfrm>
          <a:prstGeom prst="rect">
            <a:avLst/>
          </a:prstGeom>
          <a:noFill/>
          <a:ln>
            <a:noFill/>
          </a:ln>
        </p:spPr>
      </p:pic>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4631529" y="1600200"/>
            <a:ext cx="4512472" cy="3657600"/>
          </a:xfrm>
          <a:prstGeom prst="rect">
            <a:avLst/>
          </a:prstGeom>
          <a:noFill/>
          <a:ln>
            <a:noFill/>
          </a:ln>
        </p:spPr>
      </p:pic>
    </p:spTree>
    <p:extLst>
      <p:ext uri="{BB962C8B-B14F-4D97-AF65-F5344CB8AC3E}">
        <p14:creationId xmlns:p14="http://schemas.microsoft.com/office/powerpoint/2010/main" val="136202229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Elaboration Task</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1008478" y="1600200"/>
            <a:ext cx="7088505" cy="5257800"/>
          </a:xfrm>
          <a:prstGeom prst="rect">
            <a:avLst/>
          </a:prstGeom>
          <a:noFill/>
          <a:ln>
            <a:noFill/>
          </a:ln>
        </p:spPr>
      </p:pic>
    </p:spTree>
    <p:extLst>
      <p:ext uri="{BB962C8B-B14F-4D97-AF65-F5344CB8AC3E}">
        <p14:creationId xmlns:p14="http://schemas.microsoft.com/office/powerpoint/2010/main" val="68095841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Emotions Measure</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952451" y="1600200"/>
            <a:ext cx="7088505" cy="5257800"/>
          </a:xfrm>
          <a:prstGeom prst="rect">
            <a:avLst/>
          </a:prstGeom>
          <a:noFill/>
          <a:ln>
            <a:noFill/>
          </a:ln>
        </p:spPr>
      </p:pic>
    </p:spTree>
    <p:extLst>
      <p:ext uri="{BB962C8B-B14F-4D97-AF65-F5344CB8AC3E}">
        <p14:creationId xmlns:p14="http://schemas.microsoft.com/office/powerpoint/2010/main" val="1974935095"/>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Emotions Measure</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1008478" y="1600200"/>
            <a:ext cx="7088505" cy="5257800"/>
          </a:xfrm>
          <a:prstGeom prst="rect">
            <a:avLst/>
          </a:prstGeom>
          <a:noFill/>
          <a:ln>
            <a:noFill/>
          </a:ln>
        </p:spPr>
      </p:pic>
    </p:spTree>
    <p:extLst>
      <p:ext uri="{BB962C8B-B14F-4D97-AF65-F5344CB8AC3E}">
        <p14:creationId xmlns:p14="http://schemas.microsoft.com/office/powerpoint/2010/main" val="2453321605"/>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Emotions Measure</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1008478" y="1600200"/>
            <a:ext cx="7088505" cy="5122414"/>
          </a:xfrm>
          <a:prstGeom prst="rect">
            <a:avLst/>
          </a:prstGeom>
          <a:noFill/>
          <a:ln>
            <a:noFill/>
          </a:ln>
        </p:spPr>
      </p:pic>
    </p:spTree>
    <p:extLst>
      <p:ext uri="{BB962C8B-B14F-4D97-AF65-F5344CB8AC3E}">
        <p14:creationId xmlns:p14="http://schemas.microsoft.com/office/powerpoint/2010/main" val="113522078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Pilot Design II</a:t>
            </a:r>
            <a:endParaRPr lang="en-US" dirty="0"/>
          </a:p>
        </p:txBody>
      </p:sp>
      <p:sp>
        <p:nvSpPr>
          <p:cNvPr id="3" name="Content Placeholder 2"/>
          <p:cNvSpPr>
            <a:spLocks noGrp="1"/>
          </p:cNvSpPr>
          <p:nvPr>
            <p:ph idx="1"/>
          </p:nvPr>
        </p:nvSpPr>
        <p:spPr/>
        <p:txBody>
          <a:bodyPr/>
          <a:lstStyle/>
          <a:p>
            <a:r>
              <a:rPr lang="en-US" dirty="0" err="1"/>
              <a:t>MTurk</a:t>
            </a:r>
            <a:r>
              <a:rPr lang="en-US" dirty="0"/>
              <a:t> sample, </a:t>
            </a:r>
            <a:r>
              <a:rPr lang="en-US" dirty="0" smtClean="0"/>
              <a:t>September 2017</a:t>
            </a:r>
            <a:r>
              <a:rPr lang="en-US" dirty="0"/>
              <a:t>, N</a:t>
            </a:r>
            <a:r>
              <a:rPr lang="en-US" dirty="0" smtClean="0"/>
              <a:t>=293</a:t>
            </a:r>
            <a:endParaRPr lang="en-US" dirty="0"/>
          </a:p>
          <a:p>
            <a:r>
              <a:rPr lang="en-US" dirty="0" smtClean="0"/>
              <a:t>Populism index I (Bruno et al., 9 questions, 7-pt scale)</a:t>
            </a:r>
          </a:p>
          <a:p>
            <a:r>
              <a:rPr lang="en-US" dirty="0" smtClean="0"/>
              <a:t>Stance on immigration</a:t>
            </a:r>
          </a:p>
          <a:p>
            <a:r>
              <a:rPr lang="en-US" dirty="0" smtClean="0"/>
              <a:t>Demographic filler, attention check</a:t>
            </a:r>
          </a:p>
          <a:p>
            <a:r>
              <a:rPr lang="en-US" b="1" dirty="0" smtClean="0"/>
              <a:t>Emotion prime (anger, excitement, none)</a:t>
            </a:r>
          </a:p>
          <a:p>
            <a:r>
              <a:rPr lang="en-US" b="1" dirty="0" smtClean="0"/>
              <a:t>Larry narratives (immigration, on-hold)</a:t>
            </a:r>
          </a:p>
          <a:p>
            <a:r>
              <a:rPr lang="en-US" dirty="0" smtClean="0"/>
              <a:t>Elaboration task</a:t>
            </a:r>
          </a:p>
          <a:p>
            <a:r>
              <a:rPr lang="en-US" dirty="0" smtClean="0"/>
              <a:t>Emotions measure</a:t>
            </a:r>
          </a:p>
          <a:p>
            <a:r>
              <a:rPr lang="en-US" dirty="0" smtClean="0"/>
              <a:t>Populism index II</a:t>
            </a:r>
          </a:p>
          <a:p>
            <a:endParaRPr lang="en-US" dirty="0"/>
          </a:p>
        </p:txBody>
      </p:sp>
    </p:spTree>
    <p:extLst>
      <p:ext uri="{BB962C8B-B14F-4D97-AF65-F5344CB8AC3E}">
        <p14:creationId xmlns:p14="http://schemas.microsoft.com/office/powerpoint/2010/main" val="3376155369"/>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Stance on Immigration </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3720735111"/>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Emotion Prime</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3098439139"/>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Larry on Hold</a:t>
            </a:r>
            <a:endParaRPr lang="en-US" dirty="0"/>
          </a:p>
        </p:txBody>
      </p:sp>
      <p:sp>
        <p:nvSpPr>
          <p:cNvPr id="3" name="Content Placeholder 2"/>
          <p:cNvSpPr>
            <a:spLocks noGrp="1"/>
          </p:cNvSpPr>
          <p:nvPr>
            <p:ph idx="1"/>
          </p:nvPr>
        </p:nvSpPr>
        <p:spPr/>
        <p:txBody>
          <a:bodyPr>
            <a:noAutofit/>
          </a:bodyPr>
          <a:lstStyle/>
          <a:p>
            <a:pPr marL="0" indent="0">
              <a:buNone/>
            </a:pPr>
            <a:r>
              <a:rPr lang="en-US" sz="1900" b="1" dirty="0"/>
              <a:t>In 2016, Americans spent 900 million hours on hold. Over the course of a lifetime, the average American spends 43 days on hold. </a:t>
            </a:r>
          </a:p>
          <a:p>
            <a:pPr marL="0" indent="0">
              <a:buNone/>
            </a:pPr>
            <a:r>
              <a:rPr lang="en-US" sz="1900" b="1" dirty="0"/>
              <a:t>	</a:t>
            </a:r>
            <a:r>
              <a:rPr lang="en-US" sz="1900" b="1" dirty="0" smtClean="0"/>
              <a:t>These </a:t>
            </a:r>
            <a:r>
              <a:rPr lang="en-US" sz="1900" b="1" dirty="0"/>
              <a:t>two facts illustrate how the average consumer interacts with customer service over their lifetime and on a daily basis. To further explain this interaction, we would like to tell you about someone who has been affected by these facts. Larry lives in </a:t>
            </a:r>
            <a:r>
              <a:rPr lang="en-US" sz="1900" b="1" dirty="0" err="1"/>
              <a:t>Zilla</a:t>
            </a:r>
            <a:r>
              <a:rPr lang="en-US" sz="1900" b="1" dirty="0"/>
              <a:t>, Washington, as he has his whole life. He recently moved to a new home in town and consequently, his utility billing has changed. </a:t>
            </a:r>
          </a:p>
          <a:p>
            <a:pPr marL="0" indent="0">
              <a:buNone/>
            </a:pPr>
            <a:r>
              <a:rPr lang="en-US" sz="1900" b="1" dirty="0"/>
              <a:t>	</a:t>
            </a:r>
            <a:r>
              <a:rPr lang="en-US" sz="1900" b="1" dirty="0" smtClean="0"/>
              <a:t>On </a:t>
            </a:r>
            <a:r>
              <a:rPr lang="en-US" sz="1900" b="1" dirty="0"/>
              <a:t>the first day of the month, Larry received his new utility bill and discovered an error: he was charged for both his previous home and new home. He called his utility company to resolve the mistake; however, he was on hold for over an hour. Considering Larry lives in a small town, he is not sure why he was on hold for so long. After the long wait, Larry was connected to the right customer service agent, who resolved his billing issue. The correct parties were billed for the previous month's </a:t>
            </a:r>
            <a:r>
              <a:rPr lang="en-US" sz="1900" b="1" dirty="0" smtClean="0"/>
              <a:t>utilities</a:t>
            </a:r>
            <a:r>
              <a:rPr lang="en-US" sz="1900" b="1" dirty="0"/>
              <a:t>.</a:t>
            </a:r>
          </a:p>
          <a:p>
            <a:endParaRPr lang="en-US" sz="1900" dirty="0"/>
          </a:p>
        </p:txBody>
      </p:sp>
    </p:spTree>
    <p:extLst>
      <p:ext uri="{BB962C8B-B14F-4D97-AF65-F5344CB8AC3E}">
        <p14:creationId xmlns:p14="http://schemas.microsoft.com/office/powerpoint/2010/main" val="965271998"/>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Outcomes</a:t>
            </a:r>
            <a:endParaRPr lang="en-US" dirty="0"/>
          </a:p>
        </p:txBody>
      </p:sp>
      <p:sp>
        <p:nvSpPr>
          <p:cNvPr id="3" name="Content Placeholder 2"/>
          <p:cNvSpPr>
            <a:spLocks noGrp="1"/>
          </p:cNvSpPr>
          <p:nvPr>
            <p:ph idx="1"/>
          </p:nvPr>
        </p:nvSpPr>
        <p:spPr/>
        <p:txBody>
          <a:bodyPr/>
          <a:lstStyle/>
          <a:p>
            <a:r>
              <a:rPr lang="en-US" dirty="0" smtClean="0"/>
              <a:t>Elaboration task</a:t>
            </a:r>
          </a:p>
          <a:p>
            <a:r>
              <a:rPr lang="en-US" dirty="0" smtClean="0"/>
              <a:t>Emotions measure</a:t>
            </a:r>
          </a:p>
          <a:p>
            <a:r>
              <a:rPr lang="en-US" dirty="0" smtClean="0"/>
              <a:t>Populist attitude index II</a:t>
            </a:r>
            <a:endParaRPr lang="en-US" dirty="0"/>
          </a:p>
        </p:txBody>
      </p:sp>
    </p:spTree>
    <p:extLst>
      <p:ext uri="{BB962C8B-B14F-4D97-AF65-F5344CB8AC3E}">
        <p14:creationId xmlns:p14="http://schemas.microsoft.com/office/powerpoint/2010/main" val="28764604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 Question</a:t>
            </a:r>
            <a:endParaRPr lang="en-US" dirty="0"/>
          </a:p>
        </p:txBody>
      </p:sp>
      <p:sp>
        <p:nvSpPr>
          <p:cNvPr id="3" name="Content Placeholder 2"/>
          <p:cNvSpPr>
            <a:spLocks noGrp="1"/>
          </p:cNvSpPr>
          <p:nvPr>
            <p:ph idx="1"/>
          </p:nvPr>
        </p:nvSpPr>
        <p:spPr/>
        <p:txBody>
          <a:bodyPr/>
          <a:lstStyle/>
          <a:p>
            <a:pPr marL="0" indent="0">
              <a:buNone/>
            </a:pPr>
            <a:r>
              <a:rPr lang="en-US" b="1" dirty="0" smtClean="0"/>
              <a:t>Other studies show that populism is associated with anger and, to a lesser degree fear. This suggests the potential for emotional reasoning. Will aroused emotions independently sharpen—or reduce—populism? </a:t>
            </a:r>
            <a:endParaRPr lang="en-US" b="1" dirty="0"/>
          </a:p>
        </p:txBody>
      </p:sp>
    </p:spTree>
    <p:extLst>
      <p:ext uri="{BB962C8B-B14F-4D97-AF65-F5344CB8AC3E}">
        <p14:creationId xmlns:p14="http://schemas.microsoft.com/office/powerpoint/2010/main" val="680416776"/>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Elaboration Task</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568190035"/>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Populist Attitude Index</a:t>
            </a:r>
            <a:endParaRPr lang="en-US" dirty="0"/>
          </a:p>
        </p:txBody>
      </p:sp>
      <p:pic>
        <p:nvPicPr>
          <p:cNvPr id="4" name="Picture 3"/>
          <p:cNvPicPr>
            <a:picLocks noChangeAspect="1"/>
          </p:cNvPicPr>
          <p:nvPr/>
        </p:nvPicPr>
        <p:blipFill>
          <a:blip r:embed="rId2"/>
          <a:stretch>
            <a:fillRect/>
          </a:stretch>
        </p:blipFill>
        <p:spPr>
          <a:xfrm>
            <a:off x="2057400" y="1600200"/>
            <a:ext cx="5029200" cy="3657600"/>
          </a:xfrm>
          <a:prstGeom prst="rect">
            <a:avLst/>
          </a:prstGeom>
        </p:spPr>
      </p:pic>
      <p:pic>
        <p:nvPicPr>
          <p:cNvPr id="5" name="Picture 4"/>
          <p:cNvPicPr>
            <a:picLocks noChangeAspect="1"/>
          </p:cNvPicPr>
          <p:nvPr/>
        </p:nvPicPr>
        <p:blipFill>
          <a:blip r:embed="rId3"/>
          <a:stretch>
            <a:fillRect/>
          </a:stretch>
        </p:blipFill>
        <p:spPr>
          <a:xfrm>
            <a:off x="0" y="1600200"/>
            <a:ext cx="4500800" cy="3657600"/>
          </a:xfrm>
          <a:prstGeom prst="rect">
            <a:avLst/>
          </a:prstGeom>
        </p:spPr>
      </p:pic>
      <p:pic>
        <p:nvPicPr>
          <p:cNvPr id="6" name="Picture 5"/>
          <p:cNvPicPr>
            <a:picLocks noChangeAspect="1"/>
          </p:cNvPicPr>
          <p:nvPr/>
        </p:nvPicPr>
        <p:blipFill>
          <a:blip r:embed="rId4"/>
          <a:stretch>
            <a:fillRect/>
          </a:stretch>
        </p:blipFill>
        <p:spPr>
          <a:xfrm>
            <a:off x="4500800" y="1600200"/>
            <a:ext cx="4643200" cy="3657600"/>
          </a:xfrm>
          <a:prstGeom prst="rect">
            <a:avLst/>
          </a:prstGeom>
        </p:spPr>
      </p:pic>
    </p:spTree>
    <p:extLst>
      <p:ext uri="{BB962C8B-B14F-4D97-AF65-F5344CB8AC3E}">
        <p14:creationId xmlns:p14="http://schemas.microsoft.com/office/powerpoint/2010/main" val="3277034413"/>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Emotions Measure</a:t>
            </a:r>
          </a:p>
        </p:txBody>
      </p:sp>
      <p:pic>
        <p:nvPicPr>
          <p:cNvPr id="2" name="Picture 1"/>
          <p:cNvPicPr>
            <a:picLocks noChangeAspect="1"/>
          </p:cNvPicPr>
          <p:nvPr/>
        </p:nvPicPr>
        <p:blipFill>
          <a:blip r:embed="rId2"/>
          <a:stretch>
            <a:fillRect/>
          </a:stretch>
        </p:blipFill>
        <p:spPr>
          <a:xfrm>
            <a:off x="2057400" y="1600200"/>
            <a:ext cx="5029200" cy="3657600"/>
          </a:xfrm>
          <a:prstGeom prst="rect">
            <a:avLst/>
          </a:prstGeom>
        </p:spPr>
      </p:pic>
      <p:pic>
        <p:nvPicPr>
          <p:cNvPr id="3" name="Picture 2"/>
          <p:cNvPicPr>
            <a:picLocks noChangeAspect="1"/>
          </p:cNvPicPr>
          <p:nvPr/>
        </p:nvPicPr>
        <p:blipFill>
          <a:blip r:embed="rId2"/>
          <a:stretch>
            <a:fillRect/>
          </a:stretch>
        </p:blipFill>
        <p:spPr>
          <a:xfrm>
            <a:off x="531138" y="1600199"/>
            <a:ext cx="6555462" cy="4767609"/>
          </a:xfrm>
          <a:prstGeom prst="rect">
            <a:avLst/>
          </a:prstGeom>
        </p:spPr>
      </p:pic>
      <p:pic>
        <p:nvPicPr>
          <p:cNvPr id="6" name="Picture 5"/>
          <p:cNvPicPr>
            <a:picLocks noChangeAspect="1"/>
          </p:cNvPicPr>
          <p:nvPr/>
        </p:nvPicPr>
        <p:blipFill>
          <a:blip r:embed="rId3"/>
          <a:stretch>
            <a:fillRect/>
          </a:stretch>
        </p:blipFill>
        <p:spPr>
          <a:xfrm>
            <a:off x="1040084" y="1600199"/>
            <a:ext cx="7017643" cy="5103740"/>
          </a:xfrm>
          <a:prstGeom prst="rect">
            <a:avLst/>
          </a:prstGeom>
        </p:spPr>
      </p:pic>
    </p:spTree>
    <p:extLst>
      <p:ext uri="{BB962C8B-B14F-4D97-AF65-F5344CB8AC3E}">
        <p14:creationId xmlns:p14="http://schemas.microsoft.com/office/powerpoint/2010/main" val="2852871200"/>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Emotions Measure</a:t>
            </a:r>
          </a:p>
        </p:txBody>
      </p:sp>
      <p:pic>
        <p:nvPicPr>
          <p:cNvPr id="2" name="Picture 1"/>
          <p:cNvPicPr>
            <a:picLocks noChangeAspect="1"/>
          </p:cNvPicPr>
          <p:nvPr/>
        </p:nvPicPr>
        <p:blipFill>
          <a:blip r:embed="rId2"/>
          <a:stretch>
            <a:fillRect/>
          </a:stretch>
        </p:blipFill>
        <p:spPr>
          <a:xfrm>
            <a:off x="2057400" y="1600200"/>
            <a:ext cx="5029200" cy="3657600"/>
          </a:xfrm>
          <a:prstGeom prst="rect">
            <a:avLst/>
          </a:prstGeom>
        </p:spPr>
      </p:pic>
      <p:pic>
        <p:nvPicPr>
          <p:cNvPr id="3" name="Picture 2"/>
          <p:cNvPicPr>
            <a:picLocks noChangeAspect="1"/>
          </p:cNvPicPr>
          <p:nvPr/>
        </p:nvPicPr>
        <p:blipFill>
          <a:blip r:embed="rId2"/>
          <a:stretch>
            <a:fillRect/>
          </a:stretch>
        </p:blipFill>
        <p:spPr>
          <a:xfrm>
            <a:off x="531138" y="1600199"/>
            <a:ext cx="6555462" cy="4767609"/>
          </a:xfrm>
          <a:prstGeom prst="rect">
            <a:avLst/>
          </a:prstGeom>
        </p:spPr>
      </p:pic>
      <p:pic>
        <p:nvPicPr>
          <p:cNvPr id="5" name="Picture 4"/>
          <p:cNvPicPr>
            <a:picLocks noChangeAspect="1"/>
          </p:cNvPicPr>
          <p:nvPr/>
        </p:nvPicPr>
        <p:blipFill>
          <a:blip r:embed="rId3"/>
          <a:stretch>
            <a:fillRect/>
          </a:stretch>
        </p:blipFill>
        <p:spPr>
          <a:xfrm>
            <a:off x="1051759" y="1600199"/>
            <a:ext cx="7043319" cy="5122414"/>
          </a:xfrm>
          <a:prstGeom prst="rect">
            <a:avLst/>
          </a:prstGeom>
        </p:spPr>
      </p:pic>
    </p:spTree>
    <p:extLst>
      <p:ext uri="{BB962C8B-B14F-4D97-AF65-F5344CB8AC3E}">
        <p14:creationId xmlns:p14="http://schemas.microsoft.com/office/powerpoint/2010/main" val="173027145"/>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Emotions Measure</a:t>
            </a:r>
          </a:p>
        </p:txBody>
      </p:sp>
      <p:pic>
        <p:nvPicPr>
          <p:cNvPr id="6" name="Picture 5"/>
          <p:cNvPicPr>
            <a:picLocks noChangeAspect="1"/>
          </p:cNvPicPr>
          <p:nvPr/>
        </p:nvPicPr>
        <p:blipFill>
          <a:blip r:embed="rId2"/>
          <a:stretch>
            <a:fillRect/>
          </a:stretch>
        </p:blipFill>
        <p:spPr>
          <a:xfrm>
            <a:off x="1051759" y="1600200"/>
            <a:ext cx="7043319" cy="5122414"/>
          </a:xfrm>
          <a:prstGeom prst="rect">
            <a:avLst/>
          </a:prstGeom>
        </p:spPr>
      </p:pic>
    </p:spTree>
    <p:extLst>
      <p:ext uri="{BB962C8B-B14F-4D97-AF65-F5344CB8AC3E}">
        <p14:creationId xmlns:p14="http://schemas.microsoft.com/office/powerpoint/2010/main" val="956967054"/>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dirty="0" smtClean="0"/>
              <a:t>Not our main focus, but populist attitudes don’t seem to move very much</a:t>
            </a:r>
          </a:p>
          <a:p>
            <a:r>
              <a:rPr lang="en-US" dirty="0" smtClean="0"/>
              <a:t>Priming emotions doesn’t do much to populism, but it may move…emotions</a:t>
            </a:r>
          </a:p>
          <a:p>
            <a:r>
              <a:rPr lang="en-US" dirty="0" smtClean="0"/>
              <a:t>Different issues do more to move emotions</a:t>
            </a:r>
          </a:p>
          <a:p>
            <a:endParaRPr lang="en-US" dirty="0"/>
          </a:p>
        </p:txBody>
      </p:sp>
    </p:spTree>
    <p:extLst>
      <p:ext uri="{BB962C8B-B14F-4D97-AF65-F5344CB8AC3E}">
        <p14:creationId xmlns:p14="http://schemas.microsoft.com/office/powerpoint/2010/main" val="37090512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Pilot Design I</a:t>
            </a:r>
            <a:endParaRPr lang="en-US" dirty="0"/>
          </a:p>
        </p:txBody>
      </p:sp>
      <p:sp>
        <p:nvSpPr>
          <p:cNvPr id="3" name="Content Placeholder 2"/>
          <p:cNvSpPr>
            <a:spLocks noGrp="1"/>
          </p:cNvSpPr>
          <p:nvPr>
            <p:ph idx="1"/>
          </p:nvPr>
        </p:nvSpPr>
        <p:spPr/>
        <p:txBody>
          <a:bodyPr>
            <a:normAutofit/>
          </a:bodyPr>
          <a:lstStyle/>
          <a:p>
            <a:r>
              <a:rPr lang="en-US" dirty="0" err="1" smtClean="0"/>
              <a:t>MTurk</a:t>
            </a:r>
            <a:r>
              <a:rPr lang="en-US" dirty="0" smtClean="0"/>
              <a:t> sample, </a:t>
            </a:r>
            <a:r>
              <a:rPr lang="en-US" dirty="0"/>
              <a:t>June 2017, N</a:t>
            </a:r>
            <a:r>
              <a:rPr lang="en-US" dirty="0" smtClean="0"/>
              <a:t>=155</a:t>
            </a:r>
          </a:p>
          <a:p>
            <a:r>
              <a:rPr lang="en-US" dirty="0" smtClean="0"/>
              <a:t>Populism index I (Bruno et al., 9 questions, 7-pt scale)</a:t>
            </a:r>
          </a:p>
          <a:p>
            <a:r>
              <a:rPr lang="en-US" dirty="0" smtClean="0"/>
              <a:t>Stance on immigration</a:t>
            </a:r>
          </a:p>
          <a:p>
            <a:r>
              <a:rPr lang="en-US" dirty="0" smtClean="0"/>
              <a:t>Demographic filler, attention check</a:t>
            </a:r>
          </a:p>
          <a:p>
            <a:r>
              <a:rPr lang="en-US" b="1" dirty="0" smtClean="0"/>
              <a:t>Emotion prime (none, anger, excitement, fear)</a:t>
            </a:r>
          </a:p>
          <a:p>
            <a:r>
              <a:rPr lang="en-US" dirty="0" smtClean="0"/>
              <a:t>Larry narrative</a:t>
            </a:r>
          </a:p>
          <a:p>
            <a:r>
              <a:rPr lang="en-US" dirty="0" smtClean="0"/>
              <a:t>Elaboration task</a:t>
            </a:r>
          </a:p>
          <a:p>
            <a:r>
              <a:rPr lang="en-US" dirty="0" smtClean="0"/>
              <a:t>Emotions measure</a:t>
            </a:r>
          </a:p>
          <a:p>
            <a:r>
              <a:rPr lang="en-US" dirty="0" smtClean="0"/>
              <a:t>Populism index II</a:t>
            </a:r>
          </a:p>
          <a:p>
            <a:endParaRPr lang="en-US" dirty="0"/>
          </a:p>
        </p:txBody>
      </p:sp>
    </p:spTree>
    <p:extLst>
      <p:ext uri="{BB962C8B-B14F-4D97-AF65-F5344CB8AC3E}">
        <p14:creationId xmlns:p14="http://schemas.microsoft.com/office/powerpoint/2010/main" val="317872042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Stance on Immigration </a:t>
            </a:r>
            <a:endParaRPr lang="en-US" dirty="0"/>
          </a:p>
        </p:txBody>
      </p:sp>
      <p:sp>
        <p:nvSpPr>
          <p:cNvPr id="3" name="Content Placeholder 2"/>
          <p:cNvSpPr>
            <a:spLocks noGrp="1"/>
          </p:cNvSpPr>
          <p:nvPr>
            <p:ph idx="1"/>
          </p:nvPr>
        </p:nvSpPr>
        <p:spPr/>
        <p:txBody>
          <a:bodyPr/>
          <a:lstStyle/>
          <a:p>
            <a:r>
              <a:rPr lang="en-US" b="1" dirty="0" smtClean="0"/>
              <a:t>Pilot I: 4-item scale</a:t>
            </a:r>
          </a:p>
          <a:p>
            <a:r>
              <a:rPr lang="en-US" b="1" dirty="0" smtClean="0"/>
              <a:t>Pilot II: feeling thermometer</a:t>
            </a:r>
            <a:endParaRPr lang="en-US" b="1" dirty="0"/>
          </a:p>
        </p:txBody>
      </p:sp>
    </p:spTree>
    <p:extLst>
      <p:ext uri="{BB962C8B-B14F-4D97-AF65-F5344CB8AC3E}">
        <p14:creationId xmlns:p14="http://schemas.microsoft.com/office/powerpoint/2010/main" val="364653695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Immigration Larry</a:t>
            </a:r>
            <a:endParaRPr lang="en-US" dirty="0"/>
          </a:p>
        </p:txBody>
      </p:sp>
      <p:sp>
        <p:nvSpPr>
          <p:cNvPr id="3" name="Content Placeholder 2"/>
          <p:cNvSpPr>
            <a:spLocks noGrp="1"/>
          </p:cNvSpPr>
          <p:nvPr>
            <p:ph idx="1"/>
          </p:nvPr>
        </p:nvSpPr>
        <p:spPr/>
        <p:txBody>
          <a:bodyPr>
            <a:normAutofit fontScale="85000" lnSpcReduction="20000"/>
          </a:bodyPr>
          <a:lstStyle/>
          <a:p>
            <a:pPr marL="0" indent="0">
              <a:buNone/>
            </a:pPr>
            <a:r>
              <a:rPr lang="en-US" dirty="0"/>
              <a:t>In 2015, the United States accepted approximately 2 million immigrants. The total number of immigrants living in the US now accounts for 13% of the population</a:t>
            </a:r>
            <a:r>
              <a:rPr lang="en-US" dirty="0" smtClean="0"/>
              <a:t>.</a:t>
            </a:r>
            <a:r>
              <a:rPr lang="en-US" dirty="0"/>
              <a:t> </a:t>
            </a:r>
          </a:p>
          <a:p>
            <a:pPr marL="0" indent="0">
              <a:buNone/>
            </a:pPr>
            <a:r>
              <a:rPr lang="en-US" dirty="0" smtClean="0"/>
              <a:t>	These </a:t>
            </a:r>
            <a:r>
              <a:rPr lang="en-US" dirty="0"/>
              <a:t>two factors combined have had a profound influence on Americans all over the country - to further illustrate this situation to you, we'd like to tell you about the experience of someone who has been affected by these economic and social changes. Larry has lived in the state of Washington all his life and just between 2010 and 2015, Washington saw about a 60% increase in the number of immigrants residing in the state.</a:t>
            </a:r>
          </a:p>
          <a:p>
            <a:pPr marL="0" indent="0">
              <a:buNone/>
            </a:pPr>
            <a:r>
              <a:rPr lang="en-US" dirty="0" smtClean="0"/>
              <a:t>	Larry </a:t>
            </a:r>
            <a:r>
              <a:rPr lang="en-US" dirty="0"/>
              <a:t>notes that politicians in his hometown rely heavily on the votes of the Hispanic community. Strategically, maintaining Hispanic support is key to staying in power. Consequently, local representatives instructed the police chief not to arrest or deport illegal immigrants, directly disobeying Immigration and Customs Enforcement. </a:t>
            </a:r>
          </a:p>
          <a:p>
            <a:endParaRPr lang="en-US" dirty="0"/>
          </a:p>
        </p:txBody>
      </p:sp>
    </p:spTree>
    <p:extLst>
      <p:ext uri="{BB962C8B-B14F-4D97-AF65-F5344CB8AC3E}">
        <p14:creationId xmlns:p14="http://schemas.microsoft.com/office/powerpoint/2010/main" val="176095951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Emotion Prime</a:t>
            </a:r>
            <a:endParaRPr lang="en-US" dirty="0"/>
          </a:p>
        </p:txBody>
      </p:sp>
      <p:sp>
        <p:nvSpPr>
          <p:cNvPr id="3" name="Content Placeholder 2"/>
          <p:cNvSpPr>
            <a:spLocks noGrp="1"/>
          </p:cNvSpPr>
          <p:nvPr>
            <p:ph idx="1"/>
          </p:nvPr>
        </p:nvSpPr>
        <p:spPr/>
        <p:txBody>
          <a:bodyPr/>
          <a:lstStyle/>
          <a:p>
            <a:pPr marL="0" indent="0">
              <a:buNone/>
            </a:pPr>
            <a:r>
              <a:rPr lang="en-US" b="1" dirty="0" smtClean="0"/>
              <a:t>We would like you to describe a time that you felt angry (excited/afraid). Please describe how you felt as vividly and in as much detail as possible. It is okay if you do not remember all the details. Just be specific about what exactly it was that made you angry and what it felt like to be angry. Take a few minutes to write out your answer. _______________________________</a:t>
            </a:r>
            <a:endParaRPr lang="en-US" b="1" dirty="0"/>
          </a:p>
        </p:txBody>
      </p:sp>
    </p:spTree>
    <p:extLst>
      <p:ext uri="{BB962C8B-B14F-4D97-AF65-F5344CB8AC3E}">
        <p14:creationId xmlns:p14="http://schemas.microsoft.com/office/powerpoint/2010/main" val="60360227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Emotion Prime</a:t>
            </a:r>
            <a:endParaRPr lang="en-US" dirty="0"/>
          </a:p>
        </p:txBody>
      </p:sp>
      <p:sp>
        <p:nvSpPr>
          <p:cNvPr id="3" name="Content Placeholder 2"/>
          <p:cNvSpPr>
            <a:spLocks noGrp="1"/>
          </p:cNvSpPr>
          <p:nvPr>
            <p:ph idx="1"/>
          </p:nvPr>
        </p:nvSpPr>
        <p:spPr/>
        <p:txBody>
          <a:bodyPr>
            <a:normAutofit fontScale="85000" lnSpcReduction="10000"/>
          </a:bodyPr>
          <a:lstStyle/>
          <a:p>
            <a:pPr marL="0" indent="0">
              <a:buNone/>
            </a:pPr>
            <a:r>
              <a:rPr lang="en-US" b="1" dirty="0" smtClean="0"/>
              <a:t>Excited</a:t>
            </a:r>
          </a:p>
          <a:p>
            <a:pPr marL="0" indent="0">
              <a:buNone/>
            </a:pPr>
            <a:r>
              <a:rPr lang="en-US" b="1" dirty="0" smtClean="0"/>
              <a:t>“I </a:t>
            </a:r>
            <a:r>
              <a:rPr lang="en-US" b="1" dirty="0"/>
              <a:t>got a new CD, it was the first PVRIS record. It was so good, beyond my expectations. I was emotionally and physically excited while listening, my heart rate accelerated, my breathing was rapid and I was flooded with endorphins. So good</a:t>
            </a:r>
            <a:r>
              <a:rPr lang="en-US" b="1" dirty="0" smtClean="0"/>
              <a:t>.”</a:t>
            </a:r>
          </a:p>
          <a:p>
            <a:pPr marL="0" indent="0">
              <a:buNone/>
            </a:pPr>
            <a:endParaRPr lang="en-US" b="1" dirty="0"/>
          </a:p>
          <a:p>
            <a:pPr marL="0" indent="0">
              <a:buNone/>
            </a:pPr>
            <a:r>
              <a:rPr lang="en-US" b="1" dirty="0"/>
              <a:t>Angry</a:t>
            </a:r>
          </a:p>
          <a:p>
            <a:pPr marL="0" indent="0">
              <a:buNone/>
            </a:pPr>
            <a:r>
              <a:rPr lang="en-US" b="1" dirty="0" smtClean="0"/>
              <a:t>“</a:t>
            </a:r>
            <a:r>
              <a:rPr lang="en-US" b="1" dirty="0" err="1" smtClean="0"/>
              <a:t>i</a:t>
            </a:r>
            <a:r>
              <a:rPr lang="en-US" b="1" dirty="0" smtClean="0"/>
              <a:t> </a:t>
            </a:r>
            <a:r>
              <a:rPr lang="en-US" b="1" dirty="0"/>
              <a:t>felt angry when people butted in front of me at the store the other day. it was very annoying</a:t>
            </a:r>
            <a:r>
              <a:rPr lang="en-US" b="1" dirty="0" smtClean="0"/>
              <a:t>.”</a:t>
            </a:r>
          </a:p>
          <a:p>
            <a:pPr marL="0" indent="0">
              <a:buNone/>
            </a:pPr>
            <a:endParaRPr lang="en-US" b="1" dirty="0" smtClean="0"/>
          </a:p>
          <a:p>
            <a:pPr marL="0" indent="0">
              <a:buNone/>
            </a:pPr>
            <a:r>
              <a:rPr lang="en-US" b="1" dirty="0" smtClean="0"/>
              <a:t>“A </a:t>
            </a:r>
            <a:r>
              <a:rPr lang="en-US" b="1" dirty="0"/>
              <a:t>person talking on their phone pulled out in front of me in heavy traffic and nearly  hit me</a:t>
            </a:r>
            <a:r>
              <a:rPr lang="en-US" b="1" dirty="0" smtClean="0"/>
              <a:t>.”</a:t>
            </a:r>
            <a:endParaRPr lang="en-US" b="1" dirty="0"/>
          </a:p>
          <a:p>
            <a:pPr marL="0" indent="0">
              <a:buNone/>
            </a:pPr>
            <a:endParaRPr lang="en-US" b="1" dirty="0"/>
          </a:p>
          <a:p>
            <a:pPr marL="0" indent="0">
              <a:buNone/>
            </a:pPr>
            <a:r>
              <a:rPr lang="en-US" b="1" dirty="0" smtClean="0"/>
              <a:t>“I </a:t>
            </a:r>
            <a:r>
              <a:rPr lang="en-US" b="1" dirty="0"/>
              <a:t>felt angry right now. You made it look like I finished this survey</a:t>
            </a:r>
            <a:r>
              <a:rPr lang="en-US" b="1" dirty="0" smtClean="0"/>
              <a:t>.”</a:t>
            </a:r>
          </a:p>
          <a:p>
            <a:pPr marL="0" indent="0">
              <a:buNone/>
            </a:pPr>
            <a:endParaRPr lang="en-US" b="1" dirty="0"/>
          </a:p>
          <a:p>
            <a:pPr marL="0" indent="0">
              <a:buNone/>
            </a:pPr>
            <a:endParaRPr lang="en-US" b="1" dirty="0"/>
          </a:p>
          <a:p>
            <a:pPr marL="0" indent="0">
              <a:buNone/>
            </a:pPr>
            <a:endParaRPr lang="en-US" b="1" dirty="0"/>
          </a:p>
          <a:p>
            <a:pPr marL="0" indent="0">
              <a:buNone/>
            </a:pPr>
            <a:endParaRPr lang="en-US" b="1" dirty="0"/>
          </a:p>
        </p:txBody>
      </p:sp>
    </p:spTree>
    <p:extLst>
      <p:ext uri="{BB962C8B-B14F-4D97-AF65-F5344CB8AC3E}">
        <p14:creationId xmlns:p14="http://schemas.microsoft.com/office/powerpoint/2010/main" val="2886141923"/>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Outcomes</a:t>
            </a:r>
            <a:endParaRPr lang="en-US" dirty="0"/>
          </a:p>
        </p:txBody>
      </p:sp>
      <p:sp>
        <p:nvSpPr>
          <p:cNvPr id="3" name="Content Placeholder 2"/>
          <p:cNvSpPr>
            <a:spLocks noGrp="1"/>
          </p:cNvSpPr>
          <p:nvPr>
            <p:ph idx="1"/>
          </p:nvPr>
        </p:nvSpPr>
        <p:spPr/>
        <p:txBody>
          <a:bodyPr/>
          <a:lstStyle/>
          <a:p>
            <a:r>
              <a:rPr lang="en-US" dirty="0" smtClean="0"/>
              <a:t>Elaboration task</a:t>
            </a:r>
          </a:p>
          <a:p>
            <a:r>
              <a:rPr lang="en-US" dirty="0" smtClean="0"/>
              <a:t>Emotions measure</a:t>
            </a:r>
          </a:p>
          <a:p>
            <a:r>
              <a:rPr lang="en-US" dirty="0" smtClean="0"/>
              <a:t>Populist attitude index II</a:t>
            </a:r>
            <a:endParaRPr lang="en-US" dirty="0"/>
          </a:p>
        </p:txBody>
      </p:sp>
    </p:spTree>
    <p:extLst>
      <p:ext uri="{BB962C8B-B14F-4D97-AF65-F5344CB8AC3E}">
        <p14:creationId xmlns:p14="http://schemas.microsoft.com/office/powerpoint/2010/main" val="237011578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Outcomes</a:t>
            </a:r>
            <a:endParaRPr lang="en-US" dirty="0"/>
          </a:p>
        </p:txBody>
      </p:sp>
      <p:sp>
        <p:nvSpPr>
          <p:cNvPr id="3" name="Content Placeholder 2"/>
          <p:cNvSpPr>
            <a:spLocks noGrp="1"/>
          </p:cNvSpPr>
          <p:nvPr>
            <p:ph idx="1"/>
          </p:nvPr>
        </p:nvSpPr>
        <p:spPr/>
        <p:txBody>
          <a:bodyPr/>
          <a:lstStyle/>
          <a:p>
            <a:pPr marL="0" indent="0">
              <a:buNone/>
            </a:pPr>
            <a:r>
              <a:rPr lang="en-US" b="1" dirty="0"/>
              <a:t>Who or what do you think has caused the situation Larry confronts, and what if anything should be done in response</a:t>
            </a:r>
            <a:r>
              <a:rPr lang="en-US" b="1" dirty="0" smtClean="0"/>
              <a:t>? _______________________________________</a:t>
            </a:r>
          </a:p>
          <a:p>
            <a:pPr marL="0" indent="0">
              <a:buNone/>
            </a:pPr>
            <a:endParaRPr lang="en-US" b="1" dirty="0"/>
          </a:p>
          <a:p>
            <a:pPr marL="0" indent="0">
              <a:buNone/>
            </a:pPr>
            <a:r>
              <a:rPr lang="en-US" b="1" dirty="0"/>
              <a:t>If you think back to Larry's experience, how does this situation make you feel</a:t>
            </a:r>
            <a:r>
              <a:rPr lang="en-US" b="1" dirty="0" smtClean="0"/>
              <a:t>? (Angry, Nervous, Inspired, Irritable, Excited, Afraid| 5-pt scale)</a:t>
            </a:r>
          </a:p>
          <a:p>
            <a:pPr marL="0" indent="0">
              <a:buNone/>
            </a:pPr>
            <a:endParaRPr lang="en-US" b="1" dirty="0"/>
          </a:p>
          <a:p>
            <a:pPr marL="0" indent="0">
              <a:buNone/>
            </a:pPr>
            <a:r>
              <a:rPr lang="en-US" b="1" dirty="0" err="1" smtClean="0"/>
              <a:t>Castanho</a:t>
            </a:r>
            <a:r>
              <a:rPr lang="en-US" b="1" dirty="0" smtClean="0"/>
              <a:t> Silva et al. index</a:t>
            </a:r>
            <a:endParaRPr lang="en-US" b="1" dirty="0"/>
          </a:p>
          <a:p>
            <a:pPr marL="0" indent="0">
              <a:buNone/>
            </a:pPr>
            <a:endParaRPr lang="en-US" b="1" dirty="0"/>
          </a:p>
          <a:p>
            <a:pPr marL="0" indent="0">
              <a:buNone/>
            </a:pPr>
            <a:endParaRPr lang="en-US" b="1" dirty="0"/>
          </a:p>
        </p:txBody>
      </p:sp>
    </p:spTree>
    <p:extLst>
      <p:ext uri="{BB962C8B-B14F-4D97-AF65-F5344CB8AC3E}">
        <p14:creationId xmlns:p14="http://schemas.microsoft.com/office/powerpoint/2010/main" val="3956462138"/>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Executive.thmx</Template>
  <TotalTime>3070</TotalTime>
  <Words>606</Words>
  <Application>Microsoft Macintosh PowerPoint</Application>
  <PresentationFormat>On-screen Show (4:3)</PresentationFormat>
  <Paragraphs>79</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Executive</vt:lpstr>
      <vt:lpstr>(De)activating Populism through Emotions</vt:lpstr>
      <vt:lpstr>Research Question</vt:lpstr>
      <vt:lpstr>Pilot Design I</vt:lpstr>
      <vt:lpstr>Stance on Immigration </vt:lpstr>
      <vt:lpstr>Immigration Larry</vt:lpstr>
      <vt:lpstr>Emotion Prime</vt:lpstr>
      <vt:lpstr>Emotion Prime</vt:lpstr>
      <vt:lpstr>Outcomes</vt:lpstr>
      <vt:lpstr>Outcomes</vt:lpstr>
      <vt:lpstr>Populist Attitude Index</vt:lpstr>
      <vt:lpstr>Elaboration Task</vt:lpstr>
      <vt:lpstr>Emotions Measure</vt:lpstr>
      <vt:lpstr>Emotions Measure</vt:lpstr>
      <vt:lpstr>Emotions Measure</vt:lpstr>
      <vt:lpstr>Pilot Design II</vt:lpstr>
      <vt:lpstr>Stance on Immigration </vt:lpstr>
      <vt:lpstr>Emotion Prime</vt:lpstr>
      <vt:lpstr>Larry on Hold</vt:lpstr>
      <vt:lpstr>Outcomes</vt:lpstr>
      <vt:lpstr>Elaboration Task</vt:lpstr>
      <vt:lpstr>Populist Attitude Index</vt:lpstr>
      <vt:lpstr>Emotions Measure</vt:lpstr>
      <vt:lpstr>Emotions Measure</vt:lpstr>
      <vt:lpstr>Emotions Measure</vt:lpstr>
      <vt:lpstr>Conclusion</vt:lpstr>
    </vt:vector>
  </TitlesOfParts>
  <Company>BYU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Role of Emotions in Activating Populist Attitudes</dc:title>
  <dc:creator>Kirk Hawkins</dc:creator>
  <cp:lastModifiedBy>Kirk Hawkins</cp:lastModifiedBy>
  <cp:revision>15</cp:revision>
  <dcterms:created xsi:type="dcterms:W3CDTF">2017-09-10T00:41:03Z</dcterms:created>
  <dcterms:modified xsi:type="dcterms:W3CDTF">2017-09-18T11:32:31Z</dcterms:modified>
</cp:coreProperties>
</file>